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8c9209d6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8c9209d6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b8c9209d6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b8c9209d6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b8c9209d6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b8c9209d6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b8c9209d6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b8c9209d6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8c9209d6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b8c9209d6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8c9209d6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b8c9209d6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8c9209d6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b8c9209d6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8c9209d6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b8c9209d6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-69850" y="0"/>
            <a:ext cx="9213850" cy="514350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0000">
                <a:alpha val="50000"/>
              </a:srgbClr>
            </a:outerShdw>
          </a:effectLst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154550" y="269375"/>
            <a:ext cx="8222100" cy="93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Times New Roman"/>
                <a:ea typeface="Times New Roman"/>
                <a:cs typeface="Times New Roman"/>
                <a:sym typeface="Times New Roman"/>
              </a:rPr>
              <a:t>Nex</a:t>
            </a:r>
            <a:r>
              <a:rPr lang="en" sz="6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" sz="60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90325" y="2278050"/>
            <a:ext cx="5552400" cy="432900"/>
          </a:xfrm>
          <a:prstGeom prst="rect">
            <a:avLst/>
          </a:prstGeom>
          <a:effectLst>
            <a:outerShdw blurRad="1428750" rotWithShape="0" algn="bl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University Management System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2593875" y="3137250"/>
            <a:ext cx="2331300" cy="985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Team: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Amal Roy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Angela Mathew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Arya Anil Kumar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Nidhin Manoj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Saranya V A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567650" y="971075"/>
            <a:ext cx="2751000" cy="14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Attendance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&gt;&gt;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FE2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</a:t>
            </a:r>
            <a:endParaRPr sz="2400">
              <a:solidFill>
                <a:srgbClr val="CFE2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075" y="429850"/>
            <a:ext cx="3709894" cy="19497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22"/>
          <p:cNvSpPr txBox="1"/>
          <p:nvPr/>
        </p:nvSpPr>
        <p:spPr>
          <a:xfrm>
            <a:off x="533550" y="2891875"/>
            <a:ext cx="29025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Examination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&gt;&gt;</a:t>
            </a:r>
            <a:endParaRPr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FE2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</a:t>
            </a:r>
            <a:endParaRPr sz="1800">
              <a:solidFill>
                <a:srgbClr val="CFE2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525" y="2706400"/>
            <a:ext cx="2457000" cy="2185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00900" y="277375"/>
            <a:ext cx="2206800" cy="952800"/>
          </a:xfrm>
          <a:prstGeom prst="rect">
            <a:avLst/>
          </a:prstGeom>
          <a:effectLst>
            <a:outerShdw blurRad="57150" rotWithShape="0" algn="bl" dir="2154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Student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 &gt;&gt;</a:t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00" y="1166150"/>
            <a:ext cx="3198375" cy="3367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850" y="502225"/>
            <a:ext cx="3577750" cy="34541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" name="Google Shape;158;p23"/>
          <p:cNvSpPr txBox="1"/>
          <p:nvPr/>
        </p:nvSpPr>
        <p:spPr>
          <a:xfrm>
            <a:off x="4695300" y="3871700"/>
            <a:ext cx="35778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&lt;&lt;Teacher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latin typeface="Times New Roman"/>
                <a:ea typeface="Times New Roman"/>
                <a:cs typeface="Times New Roman"/>
                <a:sym typeface="Times New Roman"/>
              </a:rPr>
              <a:t>Architecture</a:t>
            </a:r>
            <a:endParaRPr sz="48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4"/>
          <p:cNvSpPr txBox="1"/>
          <p:nvPr>
            <p:ph type="title"/>
          </p:nvPr>
        </p:nvSpPr>
        <p:spPr>
          <a:xfrm>
            <a:off x="3656946" y="3632450"/>
            <a:ext cx="7008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API</a:t>
            </a:r>
            <a:endParaRPr sz="1700"/>
          </a:p>
        </p:txBody>
      </p:sp>
      <p:grpSp>
        <p:nvGrpSpPr>
          <p:cNvPr id="165" name="Google Shape;165;p24"/>
          <p:cNvGrpSpPr/>
          <p:nvPr/>
        </p:nvGrpSpPr>
        <p:grpSpPr>
          <a:xfrm>
            <a:off x="771675" y="3309200"/>
            <a:ext cx="6799050" cy="1038600"/>
            <a:chOff x="845875" y="3309200"/>
            <a:chExt cx="6799050" cy="1038600"/>
          </a:xfrm>
        </p:grpSpPr>
        <p:cxnSp>
          <p:nvCxnSpPr>
            <p:cNvPr id="166" name="Google Shape;166;p24"/>
            <p:cNvCxnSpPr>
              <a:stCxn id="167" idx="3"/>
              <a:endCxn id="168" idx="2"/>
            </p:cNvCxnSpPr>
            <p:nvPr/>
          </p:nvCxnSpPr>
          <p:spPr>
            <a:xfrm>
              <a:off x="2069275" y="3828500"/>
              <a:ext cx="4435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67" name="Google Shape;167;p24"/>
            <p:cNvSpPr/>
            <p:nvPr/>
          </p:nvSpPr>
          <p:spPr>
            <a:xfrm>
              <a:off x="845875" y="3309200"/>
              <a:ext cx="1223400" cy="1038600"/>
            </a:xfrm>
            <a:prstGeom prst="rect">
              <a:avLst/>
            </a:pr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FRONT-END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{REACT}</a:t>
              </a:r>
              <a:endParaRPr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3442800" y="3309200"/>
              <a:ext cx="1140300" cy="1038600"/>
            </a:xfrm>
            <a:prstGeom prst="rect">
              <a:avLst/>
            </a:pr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API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6504625" y="3309200"/>
              <a:ext cx="1140300" cy="1038600"/>
            </a:xfrm>
            <a:prstGeom prst="flowChartMagneticDisk">
              <a:avLst/>
            </a:prstGeom>
            <a:solidFill>
              <a:srgbClr val="20124D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SQL SERVER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70" name="Google Shape;170;p24"/>
          <p:cNvSpPr txBox="1"/>
          <p:nvPr/>
        </p:nvSpPr>
        <p:spPr>
          <a:xfrm>
            <a:off x="2023675" y="3535925"/>
            <a:ext cx="1456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GET/</a:t>
            </a:r>
            <a:r>
              <a:rPr lang="en"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PUT/ POST)</a:t>
            </a:r>
            <a:endParaRPr sz="12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2077200" y="3760925"/>
            <a:ext cx="12420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(VALIDATE)</a:t>
            </a:r>
            <a:endParaRPr sz="12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4689775" y="3544100"/>
            <a:ext cx="15633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(GET/DELETE)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490250" y="488250"/>
            <a:ext cx="6227100" cy="9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latin typeface="Times New Roman"/>
                <a:ea typeface="Times New Roman"/>
                <a:cs typeface="Times New Roman"/>
                <a:sym typeface="Times New Roman"/>
              </a:rPr>
              <a:t>Technologies Used</a:t>
            </a:r>
            <a:endParaRPr sz="48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6675" y="1581225"/>
            <a:ext cx="1604050" cy="13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925" y="1610600"/>
            <a:ext cx="2096350" cy="13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925" y="3146225"/>
            <a:ext cx="2787397" cy="15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2125" y="3146225"/>
            <a:ext cx="2305175" cy="15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04450" y="1572800"/>
            <a:ext cx="3148054" cy="1398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88" name="Google Shape;188;p26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4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Based on our understanding of the problem statement we have brainstormed and designed a centralized web application to ensure a seamless operation among users that would facilitate timely organisation and easy flow among users.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3000"/>
          </a:p>
        </p:txBody>
      </p:sp>
      <p:grpSp>
        <p:nvGrpSpPr>
          <p:cNvPr id="190" name="Google Shape;190;p26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91" name="Google Shape;191;p26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6375" y="0"/>
            <a:ext cx="96583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2700" y="0"/>
            <a:ext cx="97537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8"/>
          <p:cNvSpPr txBox="1"/>
          <p:nvPr/>
        </p:nvSpPr>
        <p:spPr>
          <a:xfrm>
            <a:off x="3297850" y="2323475"/>
            <a:ext cx="4807500" cy="1424100"/>
          </a:xfrm>
          <a:prstGeom prst="rect">
            <a:avLst/>
          </a:prstGeom>
          <a:noFill/>
          <a:ln>
            <a:noFill/>
          </a:ln>
          <a:effectLst>
            <a:outerShdw rotWithShape="0" algn="bl" dir="2154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Questions</a:t>
            </a:r>
            <a:endParaRPr sz="6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0" y="1618350"/>
            <a:ext cx="35964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48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3661875" y="1191450"/>
            <a:ext cx="5203800" cy="27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 we are introducing a web application- (NexED) which is a  University Management System integrating Administrative , Academic and Student services.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can be used by universities for seamless hasslefree communications and operations within a single platform.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490250" y="1718050"/>
            <a:ext cx="2711100" cy="13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latin typeface="Times New Roman"/>
                <a:ea typeface="Times New Roman"/>
                <a:cs typeface="Times New Roman"/>
                <a:sym typeface="Times New Roman"/>
              </a:rPr>
              <a:t>Outline:</a:t>
            </a:r>
            <a:endParaRPr sz="48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670875" y="352150"/>
            <a:ext cx="5111400" cy="4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Problem Statement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Objective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Project Overview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Onboarding-Architecture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Project Flow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Technology and Tools Used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Conclusion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u="sng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42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71900" y="1919075"/>
            <a:ext cx="7947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lack of an integrated Edutech Management Platform hampers productivity in administrative, academic, and student service operations.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 for a centralized software solution to streamline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➔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information management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➔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faculty/staff, administration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➔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class/curriculum oversight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schools/universities, ensuring seamless operations and enhanced decision-making capabilities.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115600" y="74600"/>
            <a:ext cx="4045200" cy="9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sz="4800" u="sng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7"/>
          <p:cNvSpPr txBox="1"/>
          <p:nvPr>
            <p:ph idx="2" type="body"/>
          </p:nvPr>
        </p:nvSpPr>
        <p:spPr>
          <a:xfrm>
            <a:off x="517400" y="1177800"/>
            <a:ext cx="3837000" cy="36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100"/>
              <a:buFont typeface="Arial"/>
              <a:buNone/>
            </a:pPr>
            <a:r>
              <a:rPr lang="en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develop a </a:t>
            </a:r>
            <a:r>
              <a:rPr b="1" lang="en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centralized software </a:t>
            </a:r>
            <a:r>
              <a:rPr lang="en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to streamline </a:t>
            </a:r>
            <a:endParaRPr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information management</a:t>
            </a:r>
            <a:endParaRPr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faculty/staff administration</a:t>
            </a:r>
            <a:endParaRPr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class/curriculum oversight</a:t>
            </a:r>
            <a:endParaRPr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performance report </a:t>
            </a:r>
            <a:endParaRPr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rgbClr val="C0791B"/>
              </a:buClr>
              <a:buSzPts val="1100"/>
              <a:buFont typeface="Arial"/>
              <a:buNone/>
            </a:pPr>
            <a:r>
              <a:rPr lang="en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ensuring seamless operations and enhanced decision-making capabilities.</a:t>
            </a:r>
            <a:endParaRPr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50" y="292900"/>
            <a:ext cx="8558375" cy="4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448200" y="565575"/>
            <a:ext cx="51303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Overview</a:t>
            </a:r>
            <a:endParaRPr sz="4800" u="sng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1157100" y="2783450"/>
            <a:ext cx="1201200" cy="708900"/>
          </a:xfrm>
          <a:prstGeom prst="flowChartConnector">
            <a:avLst/>
          </a:prstGeom>
          <a:solidFill>
            <a:srgbClr val="2012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2582550" y="3751400"/>
            <a:ext cx="1521300" cy="655500"/>
          </a:xfrm>
          <a:prstGeom prst="flowChartConnector">
            <a:avLst/>
          </a:prstGeom>
          <a:solidFill>
            <a:srgbClr val="2012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REGISTER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2742600" y="2244000"/>
            <a:ext cx="1326300" cy="655500"/>
          </a:xfrm>
          <a:prstGeom prst="flowChartConnector">
            <a:avLst/>
          </a:prstGeom>
          <a:solidFill>
            <a:srgbClr val="2012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LOGIN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4916425" y="2065350"/>
            <a:ext cx="1368900" cy="596100"/>
          </a:xfrm>
          <a:prstGeom prst="flowChartConnector">
            <a:avLst/>
          </a:prstGeom>
          <a:solidFill>
            <a:srgbClr val="2012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TEACHER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4916425" y="2896250"/>
            <a:ext cx="1368900" cy="596100"/>
          </a:xfrm>
          <a:prstGeom prst="flowChartConnector">
            <a:avLst/>
          </a:prstGeom>
          <a:solidFill>
            <a:srgbClr val="2012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STUDENT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4916425" y="3781100"/>
            <a:ext cx="1326300" cy="596100"/>
          </a:xfrm>
          <a:prstGeom prst="flowChartConnector">
            <a:avLst/>
          </a:prstGeom>
          <a:solidFill>
            <a:srgbClr val="2012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ADMIN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" name="Google Shape;108;p18"/>
          <p:cNvCxnSpPr>
            <a:stCxn id="102" idx="7"/>
            <a:endCxn id="104" idx="2"/>
          </p:cNvCxnSpPr>
          <p:nvPr/>
        </p:nvCxnSpPr>
        <p:spPr>
          <a:xfrm flipH="1" rot="10800000">
            <a:off x="2182388" y="2571666"/>
            <a:ext cx="560100" cy="3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8"/>
          <p:cNvCxnSpPr>
            <a:stCxn id="102" idx="5"/>
            <a:endCxn id="103" idx="1"/>
          </p:cNvCxnSpPr>
          <p:nvPr/>
        </p:nvCxnSpPr>
        <p:spPr>
          <a:xfrm>
            <a:off x="2182388" y="3388534"/>
            <a:ext cx="623100" cy="4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8"/>
          <p:cNvCxnSpPr>
            <a:stCxn id="103" idx="6"/>
            <a:endCxn id="107" idx="2"/>
          </p:cNvCxnSpPr>
          <p:nvPr/>
        </p:nvCxnSpPr>
        <p:spPr>
          <a:xfrm>
            <a:off x="4103850" y="4079150"/>
            <a:ext cx="81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8"/>
          <p:cNvCxnSpPr>
            <a:stCxn id="104" idx="6"/>
            <a:endCxn id="105" idx="2"/>
          </p:cNvCxnSpPr>
          <p:nvPr/>
        </p:nvCxnSpPr>
        <p:spPr>
          <a:xfrm flipH="1" rot="10800000">
            <a:off x="4068900" y="2363550"/>
            <a:ext cx="847500" cy="2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8"/>
          <p:cNvCxnSpPr>
            <a:stCxn id="104" idx="6"/>
            <a:endCxn id="106" idx="2"/>
          </p:cNvCxnSpPr>
          <p:nvPr/>
        </p:nvCxnSpPr>
        <p:spPr>
          <a:xfrm>
            <a:off x="4068900" y="2571750"/>
            <a:ext cx="847500" cy="6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8"/>
          <p:cNvCxnSpPr>
            <a:stCxn id="104" idx="6"/>
            <a:endCxn id="107" idx="2"/>
          </p:cNvCxnSpPr>
          <p:nvPr/>
        </p:nvCxnSpPr>
        <p:spPr>
          <a:xfrm>
            <a:off x="4068900" y="2571750"/>
            <a:ext cx="847500" cy="150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8"/>
          <p:cNvSpPr/>
          <p:nvPr/>
        </p:nvSpPr>
        <p:spPr>
          <a:xfrm rot="-5400000">
            <a:off x="7364500" y="1831800"/>
            <a:ext cx="1201200" cy="1271700"/>
          </a:xfrm>
          <a:prstGeom prst="trapezoid">
            <a:avLst>
              <a:gd fmla="val 25000" name="adj"/>
            </a:avLst>
          </a:prstGeom>
          <a:solidFill>
            <a:srgbClr val="2012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6434700" y="1848784"/>
            <a:ext cx="310350" cy="2564950"/>
          </a:xfrm>
          <a:custGeom>
            <a:rect b="b" l="l" r="r" t="t"/>
            <a:pathLst>
              <a:path extrusionOk="0" h="102598" w="12414">
                <a:moveTo>
                  <a:pt x="0" y="1601"/>
                </a:moveTo>
                <a:cubicBezTo>
                  <a:pt x="925" y="1601"/>
                  <a:pt x="4340" y="-1814"/>
                  <a:pt x="5549" y="1601"/>
                </a:cubicBezTo>
                <a:cubicBezTo>
                  <a:pt x="6759" y="5016"/>
                  <a:pt x="6119" y="18247"/>
                  <a:pt x="7257" y="22089"/>
                </a:cubicBezTo>
                <a:cubicBezTo>
                  <a:pt x="8395" y="25931"/>
                  <a:pt x="12237" y="23655"/>
                  <a:pt x="12379" y="24651"/>
                </a:cubicBezTo>
                <a:cubicBezTo>
                  <a:pt x="12521" y="25647"/>
                  <a:pt x="8822" y="23868"/>
                  <a:pt x="8111" y="28065"/>
                </a:cubicBezTo>
                <a:cubicBezTo>
                  <a:pt x="7400" y="32262"/>
                  <a:pt x="8040" y="38238"/>
                  <a:pt x="8111" y="49834"/>
                </a:cubicBezTo>
                <a:cubicBezTo>
                  <a:pt x="8182" y="61430"/>
                  <a:pt x="9391" y="89033"/>
                  <a:pt x="8537" y="97641"/>
                </a:cubicBezTo>
                <a:cubicBezTo>
                  <a:pt x="7683" y="106249"/>
                  <a:pt x="3913" y="100843"/>
                  <a:pt x="2988" y="10148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Google Shape;116;p18"/>
          <p:cNvSpPr txBox="1"/>
          <p:nvPr/>
        </p:nvSpPr>
        <p:spPr>
          <a:xfrm>
            <a:off x="7734975" y="2262275"/>
            <a:ext cx="812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7427925" y="3674238"/>
            <a:ext cx="1074350" cy="809825"/>
          </a:xfrm>
          <a:prstGeom prst="flowChartMagneticDisk">
            <a:avLst/>
          </a:prstGeom>
          <a:solidFill>
            <a:srgbClr val="2012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SQL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" name="Google Shape;118;p18"/>
          <p:cNvCxnSpPr>
            <a:stCxn id="114" idx="1"/>
            <a:endCxn id="117" idx="1"/>
          </p:cNvCxnSpPr>
          <p:nvPr/>
        </p:nvCxnSpPr>
        <p:spPr>
          <a:xfrm>
            <a:off x="7965100" y="2918100"/>
            <a:ext cx="0" cy="7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18"/>
          <p:cNvSpPr/>
          <p:nvPr/>
        </p:nvSpPr>
        <p:spPr>
          <a:xfrm>
            <a:off x="6882900" y="2433025"/>
            <a:ext cx="310500" cy="138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675" y="341475"/>
            <a:ext cx="5762425" cy="4385851"/>
          </a:xfrm>
          <a:prstGeom prst="rect">
            <a:avLst/>
          </a:prstGeom>
          <a:noFill/>
          <a:ln cap="flat" cmpd="sng" w="76200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19"/>
          <p:cNvSpPr txBox="1"/>
          <p:nvPr/>
        </p:nvSpPr>
        <p:spPr>
          <a:xfrm>
            <a:off x="437525" y="170750"/>
            <a:ext cx="62001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9"/>
          <p:cNvSpPr txBox="1"/>
          <p:nvPr>
            <p:ph type="title"/>
          </p:nvPr>
        </p:nvSpPr>
        <p:spPr>
          <a:xfrm>
            <a:off x="269475" y="170750"/>
            <a:ext cx="2761200" cy="44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Times New Roman"/>
                <a:ea typeface="Times New Roman"/>
                <a:cs typeface="Times New Roman"/>
                <a:sym typeface="Times New Roman"/>
              </a:rPr>
              <a:t>Project Flow</a:t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Admin &gt;&gt;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96925" y="437550"/>
            <a:ext cx="3551400" cy="21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Communication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&gt;&gt;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FC5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</a:t>
            </a:r>
            <a:endParaRPr sz="2400">
              <a:solidFill>
                <a:srgbClr val="9FC5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938" y="341500"/>
            <a:ext cx="3346000" cy="2043400"/>
          </a:xfrm>
          <a:prstGeom prst="rect">
            <a:avLst/>
          </a:prstGeom>
          <a:noFill/>
          <a:ln cap="flat" cmpd="sng" w="19050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p20"/>
          <p:cNvSpPr txBox="1"/>
          <p:nvPr/>
        </p:nvSpPr>
        <p:spPr>
          <a:xfrm>
            <a:off x="544225" y="2923900"/>
            <a:ext cx="3254700" cy="18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</a:t>
            </a:r>
            <a:r>
              <a:rPr lang="en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&gt;&gt;</a:t>
            </a:r>
            <a:endParaRPr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FE2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</a:t>
            </a:r>
            <a:endParaRPr sz="2400">
              <a:solidFill>
                <a:srgbClr val="CFE2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FE2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138" y="2785175"/>
            <a:ext cx="3828026" cy="1893725"/>
          </a:xfrm>
          <a:prstGeom prst="rect">
            <a:avLst/>
          </a:prstGeom>
          <a:noFill/>
          <a:ln cap="flat" cmpd="sng" w="19050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60950" y="704300"/>
            <a:ext cx="3060600" cy="18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Manage Teacher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&gt;&gt;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FE2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</a:t>
            </a:r>
            <a:endParaRPr sz="2400">
              <a:solidFill>
                <a:srgbClr val="CFE2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550" y="704300"/>
            <a:ext cx="5317650" cy="136373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" name="Google Shape;141;p21"/>
          <p:cNvSpPr txBox="1"/>
          <p:nvPr/>
        </p:nvSpPr>
        <p:spPr>
          <a:xfrm>
            <a:off x="352175" y="2465025"/>
            <a:ext cx="3126600" cy="21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Student</a:t>
            </a:r>
            <a:r>
              <a:rPr lang="en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&gt;&gt;</a:t>
            </a:r>
            <a:endParaRPr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FE2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</a:t>
            </a:r>
            <a:endParaRPr sz="2400">
              <a:solidFill>
                <a:srgbClr val="CFE2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25" y="2829588"/>
            <a:ext cx="5411100" cy="1437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